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66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869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460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11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9811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2914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4778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498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856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364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387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524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4/18/2022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365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04" r:id="rId6"/>
    <p:sldLayoutId id="2147483700" r:id="rId7"/>
    <p:sldLayoutId id="2147483701" r:id="rId8"/>
    <p:sldLayoutId id="2147483702" r:id="rId9"/>
    <p:sldLayoutId id="2147483703" r:id="rId10"/>
    <p:sldLayoutId id="214748370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ands on a keyboard&#10;&#10;Description automatically generated with low confidence">
            <a:extLst>
              <a:ext uri="{FF2B5EF4-FFF2-40B4-BE49-F238E27FC236}">
                <a16:creationId xmlns:a16="http://schemas.microsoft.com/office/drawing/2014/main" id="{2A8853E5-AA1D-42B1-8950-BF801CC75A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09" r="-1" b="-1"/>
          <a:stretch/>
        </p:blipFill>
        <p:spPr>
          <a:xfrm>
            <a:off x="-1" y="18853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3E6958-068C-4F16-8585-A83D34A2FC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6800" b="1" i="1">
                <a:effectLst/>
              </a:rPr>
              <a:t>Exemple de algoritmi  - Liste și stive</a:t>
            </a:r>
            <a:endParaRPr lang="en-US" sz="68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E9F3AB-D830-42F3-B537-3B8FF4C663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500"/>
              <a:t>Coordonator : Lect. Univ. Dr. Sabo Cosmin</a:t>
            </a:r>
          </a:p>
          <a:p>
            <a:pPr algn="ctr">
              <a:lnSpc>
                <a:spcPct val="100000"/>
              </a:lnSpc>
            </a:pPr>
            <a:r>
              <a:rPr lang="en-US" sz="2500"/>
              <a:t>Echipa: Danciu Silvia si Cira Aurica</a:t>
            </a:r>
          </a:p>
          <a:p>
            <a:pPr algn="ctr">
              <a:lnSpc>
                <a:spcPct val="100000"/>
              </a:lnSpc>
            </a:pPr>
            <a:r>
              <a:rPr lang="en-US" sz="2500"/>
              <a:t>Specializarea :Matematica-Informatica , Anul II</a:t>
            </a:r>
          </a:p>
        </p:txBody>
      </p:sp>
      <p:sp>
        <p:nvSpPr>
          <p:cNvPr id="60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165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B44133-1059-4D39-9E1E-24150D03A1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7043" r="4068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1" name="Rectangle 6">
            <a:extLst>
              <a:ext uri="{FF2B5EF4-FFF2-40B4-BE49-F238E27FC236}">
                <a16:creationId xmlns:a16="http://schemas.microsoft.com/office/drawing/2014/main" id="{1CA8A97F-67F0-4D5F-A850-0C30727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578" y="1802192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A993E-CA09-4DF9-9135-44742F92A0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90334"/>
            <a:ext cx="10515600" cy="2450969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800" dirty="0" err="1">
                <a:latin typeface="Tempus Sans ITC" panose="04020404030D07020202" pitchFamily="82" charset="0"/>
              </a:rPr>
              <a:t>Va</a:t>
            </a:r>
            <a:r>
              <a:rPr lang="en-US" sz="8800" dirty="0">
                <a:latin typeface="Tempus Sans ITC" panose="04020404030D07020202" pitchFamily="82" charset="0"/>
              </a:rPr>
              <a:t> </a:t>
            </a:r>
            <a:r>
              <a:rPr lang="en-US" sz="8800" dirty="0" err="1">
                <a:latin typeface="Tempus Sans ITC" panose="04020404030D07020202" pitchFamily="82" charset="0"/>
              </a:rPr>
              <a:t>multumim</a:t>
            </a:r>
            <a:r>
              <a:rPr lang="en-US" sz="8800" dirty="0">
                <a:latin typeface="Tempus Sans ITC" panose="04020404030D07020202" pitchFamily="82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784848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ED1D94F-BC8C-4ABD-9133-E5FE8FD01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0428C0-9F5E-4E17-8917-85EE26465E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8DC525-5EDE-47A6-9CBC-67D2CA6BA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5512" y="494951"/>
            <a:ext cx="4023360" cy="572222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100"/>
              <a:t>Problema pentru a intelege  conceptul stiva</a:t>
            </a:r>
            <a:endParaRPr lang="ro-RO" sz="610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F93C2716-0C25-4455-BC7B-C9D722A4B46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41248" y="564205"/>
            <a:ext cx="5824728" cy="5573948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program in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python</a:t>
            </a:r>
            <a:b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</a:b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demonstram implementarea stivei</a:t>
            </a:r>
            <a:b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</a:b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utilizand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lista</a:t>
            </a:r>
            <a:b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</a:b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stiva = []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utilizam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functia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append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ca sa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adaugam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elemente in stiva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stiva.append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('a') 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adaugam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caracterul a in stiva, acest element o sa fie baza stivei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stiva.append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('b')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stiva.append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('c') 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acest element este ultimul element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adaugat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in stiva</a:t>
            </a:r>
            <a:b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</a:b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print('Stiva 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initializata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: ')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print(stiva)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utilizam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functia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pop() pentru a extrag elemente din stiva</a:t>
            </a:r>
            <a:b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</a:b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extragerea se face in modul LIFO</a:t>
            </a:r>
            <a:b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</a:b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LIFO -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first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-in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last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-out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adica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primul element care s-a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adaugat</a:t>
            </a:r>
            <a:b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</a:b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va fi extras ultimul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print('\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nElementele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extrase din stiva: ')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stiva.pop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())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stiva.pop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())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stiva.pop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())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print('\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nStiva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dupa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ce elementele au fost extrase:')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print(stiva)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putem observa ca stiva este goala, toate elementele fiind extrase</a:t>
            </a:r>
            <a:br>
              <a:rPr kumimoji="0" lang="ro-RO" altLang="ro-RO" sz="11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</a:br>
            <a:endParaRPr kumimoji="0" lang="ro-RO" altLang="ro-RO" sz="1100" b="0" i="1" u="none" strike="noStrike" cap="none" normalizeH="0" baseline="0" dirty="0">
              <a:ln>
                <a:noFill/>
              </a:ln>
              <a:solidFill>
                <a:schemeClr val="tx1">
                  <a:lumMod val="6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sketchy content container">
            <a:extLst>
              <a:ext uri="{FF2B5EF4-FFF2-40B4-BE49-F238E27FC236}">
                <a16:creationId xmlns:a16="http://schemas.microsoft.com/office/drawing/2014/main" id="{65C49067-A40C-4881-A0C6-21B612551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75" y="494951"/>
            <a:ext cx="6229604" cy="5722227"/>
          </a:xfrm>
          <a:custGeom>
            <a:avLst/>
            <a:gdLst>
              <a:gd name="connsiteX0" fmla="*/ 0 w 6229604"/>
              <a:gd name="connsiteY0" fmla="*/ 0 h 5722227"/>
              <a:gd name="connsiteX1" fmla="*/ 629882 w 6229604"/>
              <a:gd name="connsiteY1" fmla="*/ 0 h 5722227"/>
              <a:gd name="connsiteX2" fmla="*/ 1135172 w 6229604"/>
              <a:gd name="connsiteY2" fmla="*/ 0 h 5722227"/>
              <a:gd name="connsiteX3" fmla="*/ 1951943 w 6229604"/>
              <a:gd name="connsiteY3" fmla="*/ 0 h 5722227"/>
              <a:gd name="connsiteX4" fmla="*/ 2581825 w 6229604"/>
              <a:gd name="connsiteY4" fmla="*/ 0 h 5722227"/>
              <a:gd name="connsiteX5" fmla="*/ 3211707 w 6229604"/>
              <a:gd name="connsiteY5" fmla="*/ 0 h 5722227"/>
              <a:gd name="connsiteX6" fmla="*/ 4028477 w 6229604"/>
              <a:gd name="connsiteY6" fmla="*/ 0 h 5722227"/>
              <a:gd name="connsiteX7" fmla="*/ 4596063 w 6229604"/>
              <a:gd name="connsiteY7" fmla="*/ 0 h 5722227"/>
              <a:gd name="connsiteX8" fmla="*/ 5412834 w 6229604"/>
              <a:gd name="connsiteY8" fmla="*/ 0 h 5722227"/>
              <a:gd name="connsiteX9" fmla="*/ 6229604 w 6229604"/>
              <a:gd name="connsiteY9" fmla="*/ 0 h 5722227"/>
              <a:gd name="connsiteX10" fmla="*/ 6229604 w 6229604"/>
              <a:gd name="connsiteY10" fmla="*/ 635803 h 5722227"/>
              <a:gd name="connsiteX11" fmla="*/ 6229604 w 6229604"/>
              <a:gd name="connsiteY11" fmla="*/ 1271606 h 5722227"/>
              <a:gd name="connsiteX12" fmla="*/ 6229604 w 6229604"/>
              <a:gd name="connsiteY12" fmla="*/ 1964631 h 5722227"/>
              <a:gd name="connsiteX13" fmla="*/ 6229604 w 6229604"/>
              <a:gd name="connsiteY13" fmla="*/ 2428767 h 5722227"/>
              <a:gd name="connsiteX14" fmla="*/ 6229604 w 6229604"/>
              <a:gd name="connsiteY14" fmla="*/ 3064570 h 5722227"/>
              <a:gd name="connsiteX15" fmla="*/ 6229604 w 6229604"/>
              <a:gd name="connsiteY15" fmla="*/ 3700373 h 5722227"/>
              <a:gd name="connsiteX16" fmla="*/ 6229604 w 6229604"/>
              <a:gd name="connsiteY16" fmla="*/ 4336176 h 5722227"/>
              <a:gd name="connsiteX17" fmla="*/ 6229604 w 6229604"/>
              <a:gd name="connsiteY17" fmla="*/ 5029202 h 5722227"/>
              <a:gd name="connsiteX18" fmla="*/ 6229604 w 6229604"/>
              <a:gd name="connsiteY18" fmla="*/ 5722227 h 5722227"/>
              <a:gd name="connsiteX19" fmla="*/ 5475130 w 6229604"/>
              <a:gd name="connsiteY19" fmla="*/ 5722227 h 5722227"/>
              <a:gd name="connsiteX20" fmla="*/ 4907544 w 6229604"/>
              <a:gd name="connsiteY20" fmla="*/ 5722227 h 5722227"/>
              <a:gd name="connsiteX21" fmla="*/ 4090773 w 6229604"/>
              <a:gd name="connsiteY21" fmla="*/ 5722227 h 5722227"/>
              <a:gd name="connsiteX22" fmla="*/ 3398595 w 6229604"/>
              <a:gd name="connsiteY22" fmla="*/ 5722227 h 5722227"/>
              <a:gd name="connsiteX23" fmla="*/ 2831009 w 6229604"/>
              <a:gd name="connsiteY23" fmla="*/ 5722227 h 5722227"/>
              <a:gd name="connsiteX24" fmla="*/ 2138831 w 6229604"/>
              <a:gd name="connsiteY24" fmla="*/ 5722227 h 5722227"/>
              <a:gd name="connsiteX25" fmla="*/ 1633541 w 6229604"/>
              <a:gd name="connsiteY25" fmla="*/ 5722227 h 5722227"/>
              <a:gd name="connsiteX26" fmla="*/ 1128251 w 6229604"/>
              <a:gd name="connsiteY26" fmla="*/ 5722227 h 5722227"/>
              <a:gd name="connsiteX27" fmla="*/ 0 w 6229604"/>
              <a:gd name="connsiteY27" fmla="*/ 5722227 h 5722227"/>
              <a:gd name="connsiteX28" fmla="*/ 0 w 6229604"/>
              <a:gd name="connsiteY28" fmla="*/ 5200869 h 5722227"/>
              <a:gd name="connsiteX29" fmla="*/ 0 w 6229604"/>
              <a:gd name="connsiteY29" fmla="*/ 4450621 h 5722227"/>
              <a:gd name="connsiteX30" fmla="*/ 0 w 6229604"/>
              <a:gd name="connsiteY30" fmla="*/ 3872040 h 5722227"/>
              <a:gd name="connsiteX31" fmla="*/ 0 w 6229604"/>
              <a:gd name="connsiteY31" fmla="*/ 3407904 h 5722227"/>
              <a:gd name="connsiteX32" fmla="*/ 0 w 6229604"/>
              <a:gd name="connsiteY32" fmla="*/ 2714879 h 5722227"/>
              <a:gd name="connsiteX33" fmla="*/ 0 w 6229604"/>
              <a:gd name="connsiteY33" fmla="*/ 2193520 h 5722227"/>
              <a:gd name="connsiteX34" fmla="*/ 0 w 6229604"/>
              <a:gd name="connsiteY34" fmla="*/ 1500495 h 5722227"/>
              <a:gd name="connsiteX35" fmla="*/ 0 w 6229604"/>
              <a:gd name="connsiteY35" fmla="*/ 750248 h 5722227"/>
              <a:gd name="connsiteX36" fmla="*/ 0 w 6229604"/>
              <a:gd name="connsiteY36" fmla="*/ 0 h 5722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229604" h="5722227" extrusionOk="0">
                <a:moveTo>
                  <a:pt x="0" y="0"/>
                </a:moveTo>
                <a:cubicBezTo>
                  <a:pt x="134765" y="733"/>
                  <a:pt x="359555" y="-15387"/>
                  <a:pt x="629882" y="0"/>
                </a:cubicBezTo>
                <a:cubicBezTo>
                  <a:pt x="900209" y="15387"/>
                  <a:pt x="965450" y="15937"/>
                  <a:pt x="1135172" y="0"/>
                </a:cubicBezTo>
                <a:cubicBezTo>
                  <a:pt x="1304894" y="-15937"/>
                  <a:pt x="1787212" y="10921"/>
                  <a:pt x="1951943" y="0"/>
                </a:cubicBezTo>
                <a:cubicBezTo>
                  <a:pt x="2116674" y="-10921"/>
                  <a:pt x="2378222" y="13313"/>
                  <a:pt x="2581825" y="0"/>
                </a:cubicBezTo>
                <a:cubicBezTo>
                  <a:pt x="2785428" y="-13313"/>
                  <a:pt x="2915218" y="19972"/>
                  <a:pt x="3211707" y="0"/>
                </a:cubicBezTo>
                <a:cubicBezTo>
                  <a:pt x="3508196" y="-19972"/>
                  <a:pt x="3832828" y="-34359"/>
                  <a:pt x="4028477" y="0"/>
                </a:cubicBezTo>
                <a:cubicBezTo>
                  <a:pt x="4224126" y="34359"/>
                  <a:pt x="4361257" y="4467"/>
                  <a:pt x="4596063" y="0"/>
                </a:cubicBezTo>
                <a:cubicBezTo>
                  <a:pt x="4830869" y="-4467"/>
                  <a:pt x="5091403" y="-7365"/>
                  <a:pt x="5412834" y="0"/>
                </a:cubicBezTo>
                <a:cubicBezTo>
                  <a:pt x="5734265" y="7365"/>
                  <a:pt x="6034988" y="-26786"/>
                  <a:pt x="6229604" y="0"/>
                </a:cubicBezTo>
                <a:cubicBezTo>
                  <a:pt x="6208296" y="256153"/>
                  <a:pt x="6219810" y="335049"/>
                  <a:pt x="6229604" y="635803"/>
                </a:cubicBezTo>
                <a:cubicBezTo>
                  <a:pt x="6239398" y="936557"/>
                  <a:pt x="6230184" y="1092448"/>
                  <a:pt x="6229604" y="1271606"/>
                </a:cubicBezTo>
                <a:cubicBezTo>
                  <a:pt x="6229024" y="1450764"/>
                  <a:pt x="6217841" y="1797531"/>
                  <a:pt x="6229604" y="1964631"/>
                </a:cubicBezTo>
                <a:cubicBezTo>
                  <a:pt x="6241367" y="2131731"/>
                  <a:pt x="6220367" y="2235822"/>
                  <a:pt x="6229604" y="2428767"/>
                </a:cubicBezTo>
                <a:cubicBezTo>
                  <a:pt x="6238841" y="2621712"/>
                  <a:pt x="6220929" y="2925917"/>
                  <a:pt x="6229604" y="3064570"/>
                </a:cubicBezTo>
                <a:cubicBezTo>
                  <a:pt x="6238279" y="3203223"/>
                  <a:pt x="6256755" y="3501958"/>
                  <a:pt x="6229604" y="3700373"/>
                </a:cubicBezTo>
                <a:cubicBezTo>
                  <a:pt x="6202453" y="3898788"/>
                  <a:pt x="6201714" y="4046823"/>
                  <a:pt x="6229604" y="4336176"/>
                </a:cubicBezTo>
                <a:cubicBezTo>
                  <a:pt x="6257494" y="4625529"/>
                  <a:pt x="6258821" y="4774033"/>
                  <a:pt x="6229604" y="5029202"/>
                </a:cubicBezTo>
                <a:cubicBezTo>
                  <a:pt x="6200387" y="5284371"/>
                  <a:pt x="6233334" y="5383875"/>
                  <a:pt x="6229604" y="5722227"/>
                </a:cubicBezTo>
                <a:cubicBezTo>
                  <a:pt x="6016393" y="5707881"/>
                  <a:pt x="5684528" y="5751176"/>
                  <a:pt x="5475130" y="5722227"/>
                </a:cubicBezTo>
                <a:cubicBezTo>
                  <a:pt x="5265732" y="5693278"/>
                  <a:pt x="5082862" y="5732690"/>
                  <a:pt x="4907544" y="5722227"/>
                </a:cubicBezTo>
                <a:cubicBezTo>
                  <a:pt x="4732226" y="5711764"/>
                  <a:pt x="4474837" y="5716289"/>
                  <a:pt x="4090773" y="5722227"/>
                </a:cubicBezTo>
                <a:cubicBezTo>
                  <a:pt x="3706709" y="5728165"/>
                  <a:pt x="3645902" y="5723973"/>
                  <a:pt x="3398595" y="5722227"/>
                </a:cubicBezTo>
                <a:cubicBezTo>
                  <a:pt x="3151288" y="5720481"/>
                  <a:pt x="3001606" y="5732695"/>
                  <a:pt x="2831009" y="5722227"/>
                </a:cubicBezTo>
                <a:cubicBezTo>
                  <a:pt x="2660412" y="5711759"/>
                  <a:pt x="2424161" y="5689878"/>
                  <a:pt x="2138831" y="5722227"/>
                </a:cubicBezTo>
                <a:cubicBezTo>
                  <a:pt x="1853501" y="5754576"/>
                  <a:pt x="1788223" y="5720540"/>
                  <a:pt x="1633541" y="5722227"/>
                </a:cubicBezTo>
                <a:cubicBezTo>
                  <a:pt x="1478859" y="5723915"/>
                  <a:pt x="1324151" y="5739059"/>
                  <a:pt x="1128251" y="5722227"/>
                </a:cubicBezTo>
                <a:cubicBezTo>
                  <a:pt x="932351" y="5705396"/>
                  <a:pt x="522340" y="5691488"/>
                  <a:pt x="0" y="5722227"/>
                </a:cubicBezTo>
                <a:cubicBezTo>
                  <a:pt x="-8445" y="5596771"/>
                  <a:pt x="-11215" y="5344833"/>
                  <a:pt x="0" y="5200869"/>
                </a:cubicBezTo>
                <a:cubicBezTo>
                  <a:pt x="11215" y="5056905"/>
                  <a:pt x="20310" y="4693766"/>
                  <a:pt x="0" y="4450621"/>
                </a:cubicBezTo>
                <a:cubicBezTo>
                  <a:pt x="-20310" y="4207476"/>
                  <a:pt x="817" y="4075053"/>
                  <a:pt x="0" y="3872040"/>
                </a:cubicBezTo>
                <a:cubicBezTo>
                  <a:pt x="-817" y="3669027"/>
                  <a:pt x="-21729" y="3595882"/>
                  <a:pt x="0" y="3407904"/>
                </a:cubicBezTo>
                <a:cubicBezTo>
                  <a:pt x="21729" y="3219926"/>
                  <a:pt x="-30605" y="3052469"/>
                  <a:pt x="0" y="2714879"/>
                </a:cubicBezTo>
                <a:cubicBezTo>
                  <a:pt x="30605" y="2377289"/>
                  <a:pt x="-16081" y="2430808"/>
                  <a:pt x="0" y="2193520"/>
                </a:cubicBezTo>
                <a:cubicBezTo>
                  <a:pt x="16081" y="1956232"/>
                  <a:pt x="18120" y="1817979"/>
                  <a:pt x="0" y="1500495"/>
                </a:cubicBezTo>
                <a:cubicBezTo>
                  <a:pt x="-18120" y="1183011"/>
                  <a:pt x="23969" y="972269"/>
                  <a:pt x="0" y="750248"/>
                </a:cubicBezTo>
                <a:cubicBezTo>
                  <a:pt x="-23969" y="528227"/>
                  <a:pt x="-3769" y="358360"/>
                  <a:pt x="0" y="0"/>
                </a:cubicBezTo>
                <a:close/>
              </a:path>
            </a:pathLst>
          </a:custGeom>
          <a:noFill/>
          <a:ln w="25400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2518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32" name="Rectangle 26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4ED92D-71FF-4CD9-8AD3-18476D7C6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759978"/>
            <a:ext cx="10909640" cy="1065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/>
              <a:t>Ce afiseaza programul :</a:t>
            </a:r>
          </a:p>
        </p:txBody>
      </p:sp>
      <p:sp>
        <p:nvSpPr>
          <p:cNvPr id="33" name="Rectangle 6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27432"/>
          </a:xfrm>
          <a:custGeom>
            <a:avLst/>
            <a:gdLst>
              <a:gd name="connsiteX0" fmla="*/ 0 w 3291840"/>
              <a:gd name="connsiteY0" fmla="*/ 0 h 27432"/>
              <a:gd name="connsiteX1" fmla="*/ 625450 w 3291840"/>
              <a:gd name="connsiteY1" fmla="*/ 0 h 27432"/>
              <a:gd name="connsiteX2" fmla="*/ 1283818 w 3291840"/>
              <a:gd name="connsiteY2" fmla="*/ 0 h 27432"/>
              <a:gd name="connsiteX3" fmla="*/ 1975104 w 3291840"/>
              <a:gd name="connsiteY3" fmla="*/ 0 h 27432"/>
              <a:gd name="connsiteX4" fmla="*/ 2666390 w 3291840"/>
              <a:gd name="connsiteY4" fmla="*/ 0 h 27432"/>
              <a:gd name="connsiteX5" fmla="*/ 3291840 w 3291840"/>
              <a:gd name="connsiteY5" fmla="*/ 0 h 27432"/>
              <a:gd name="connsiteX6" fmla="*/ 3291840 w 3291840"/>
              <a:gd name="connsiteY6" fmla="*/ 27432 h 27432"/>
              <a:gd name="connsiteX7" fmla="*/ 2567635 w 3291840"/>
              <a:gd name="connsiteY7" fmla="*/ 27432 h 27432"/>
              <a:gd name="connsiteX8" fmla="*/ 1843430 w 3291840"/>
              <a:gd name="connsiteY8" fmla="*/ 27432 h 27432"/>
              <a:gd name="connsiteX9" fmla="*/ 1185062 w 3291840"/>
              <a:gd name="connsiteY9" fmla="*/ 27432 h 27432"/>
              <a:gd name="connsiteX10" fmla="*/ 0 w 3291840"/>
              <a:gd name="connsiteY10" fmla="*/ 27432 h 27432"/>
              <a:gd name="connsiteX11" fmla="*/ 0 w 3291840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91840" h="27432" fill="none" extrusionOk="0">
                <a:moveTo>
                  <a:pt x="0" y="0"/>
                </a:moveTo>
                <a:cubicBezTo>
                  <a:pt x="173613" y="5552"/>
                  <a:pt x="489242" y="1770"/>
                  <a:pt x="625450" y="0"/>
                </a:cubicBezTo>
                <a:cubicBezTo>
                  <a:pt x="761658" y="-1770"/>
                  <a:pt x="1015131" y="32079"/>
                  <a:pt x="1283818" y="0"/>
                </a:cubicBezTo>
                <a:cubicBezTo>
                  <a:pt x="1552505" y="-32079"/>
                  <a:pt x="1752773" y="10771"/>
                  <a:pt x="1975104" y="0"/>
                </a:cubicBezTo>
                <a:cubicBezTo>
                  <a:pt x="2197435" y="-10771"/>
                  <a:pt x="2433070" y="21341"/>
                  <a:pt x="2666390" y="0"/>
                </a:cubicBezTo>
                <a:cubicBezTo>
                  <a:pt x="2899710" y="-21341"/>
                  <a:pt x="3028437" y="16612"/>
                  <a:pt x="3291840" y="0"/>
                </a:cubicBezTo>
                <a:cubicBezTo>
                  <a:pt x="3290674" y="7395"/>
                  <a:pt x="3291885" y="21864"/>
                  <a:pt x="3291840" y="27432"/>
                </a:cubicBezTo>
                <a:cubicBezTo>
                  <a:pt x="3043276" y="47012"/>
                  <a:pt x="2921041" y="-3764"/>
                  <a:pt x="2567635" y="27432"/>
                </a:cubicBezTo>
                <a:cubicBezTo>
                  <a:pt x="2214230" y="58628"/>
                  <a:pt x="2189623" y="-3875"/>
                  <a:pt x="1843430" y="27432"/>
                </a:cubicBezTo>
                <a:cubicBezTo>
                  <a:pt x="1497237" y="58739"/>
                  <a:pt x="1492584" y="38324"/>
                  <a:pt x="1185062" y="27432"/>
                </a:cubicBezTo>
                <a:cubicBezTo>
                  <a:pt x="877540" y="16540"/>
                  <a:pt x="313238" y="555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91840" h="27432" stroke="0" extrusionOk="0">
                <a:moveTo>
                  <a:pt x="0" y="0"/>
                </a:moveTo>
                <a:cubicBezTo>
                  <a:pt x="281971" y="23935"/>
                  <a:pt x="485873" y="-14021"/>
                  <a:pt x="625450" y="0"/>
                </a:cubicBezTo>
                <a:cubicBezTo>
                  <a:pt x="765027" y="14021"/>
                  <a:pt x="1048900" y="27914"/>
                  <a:pt x="1185062" y="0"/>
                </a:cubicBezTo>
                <a:cubicBezTo>
                  <a:pt x="1321224" y="-27914"/>
                  <a:pt x="1648252" y="-3988"/>
                  <a:pt x="1909267" y="0"/>
                </a:cubicBezTo>
                <a:cubicBezTo>
                  <a:pt x="2170282" y="3988"/>
                  <a:pt x="2301957" y="25891"/>
                  <a:pt x="2534717" y="0"/>
                </a:cubicBezTo>
                <a:cubicBezTo>
                  <a:pt x="2767477" y="-25891"/>
                  <a:pt x="3078800" y="21500"/>
                  <a:pt x="3291840" y="0"/>
                </a:cubicBezTo>
                <a:cubicBezTo>
                  <a:pt x="3292033" y="12649"/>
                  <a:pt x="3290852" y="17989"/>
                  <a:pt x="3291840" y="27432"/>
                </a:cubicBezTo>
                <a:cubicBezTo>
                  <a:pt x="3120474" y="24858"/>
                  <a:pt x="2816568" y="13777"/>
                  <a:pt x="2633472" y="27432"/>
                </a:cubicBezTo>
                <a:cubicBezTo>
                  <a:pt x="2450376" y="41087"/>
                  <a:pt x="2160769" y="46494"/>
                  <a:pt x="1909267" y="27432"/>
                </a:cubicBezTo>
                <a:cubicBezTo>
                  <a:pt x="1657765" y="8370"/>
                  <a:pt x="1623992" y="18792"/>
                  <a:pt x="1349654" y="27432"/>
                </a:cubicBezTo>
                <a:cubicBezTo>
                  <a:pt x="1075316" y="36072"/>
                  <a:pt x="833426" y="43325"/>
                  <a:pt x="691286" y="27432"/>
                </a:cubicBezTo>
                <a:cubicBezTo>
                  <a:pt x="549146" y="11539"/>
                  <a:pt x="342011" y="33345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62A6D7"/>
          </a:solidFill>
          <a:ln w="38100" cap="rnd">
            <a:solidFill>
              <a:srgbClr val="62A6D7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Content Placeholder 15">
            <a:extLst>
              <a:ext uri="{FF2B5EF4-FFF2-40B4-BE49-F238E27FC236}">
                <a16:creationId xmlns:a16="http://schemas.microsoft.com/office/drawing/2014/main" id="{B8036B13-DFC7-423A-B0CA-8B2926E8B0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24" t="23723" r="1581" b="4914"/>
          <a:stretch/>
        </p:blipFill>
        <p:spPr>
          <a:xfrm>
            <a:off x="1949134" y="2153594"/>
            <a:ext cx="8289133" cy="3448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180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EE2A07C-9E1B-466E-8407-CB1FB4D75A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5462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A871C6-9642-42AA-B43A-23BAA8A06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	</a:t>
            </a:r>
            <a:r>
              <a:rPr lang="en-US" sz="3600" dirty="0" err="1"/>
              <a:t>Implementarea</a:t>
            </a:r>
            <a:r>
              <a:rPr lang="en-US" sz="3600" dirty="0"/>
              <a:t> </a:t>
            </a:r>
            <a:r>
              <a:rPr lang="en-US" sz="3600" dirty="0" err="1"/>
              <a:t>stivei</a:t>
            </a:r>
            <a:r>
              <a:rPr lang="en-US" sz="3600" dirty="0"/>
              <a:t> cu </a:t>
            </a:r>
            <a:r>
              <a:rPr lang="en-US" sz="3600" dirty="0" err="1"/>
              <a:t>ajutorul</a:t>
            </a:r>
            <a:r>
              <a:rPr lang="en-US" sz="3600" dirty="0"/>
              <a:t> queue</a:t>
            </a:r>
            <a:endParaRPr lang="ro-RO" sz="3600" dirty="0"/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1CA8A97F-67F0-4D5F-A850-0C30727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578" y="1802192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FEA3867-3322-47D3-878D-07CD9DAC65C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65578" y="2004446"/>
            <a:ext cx="10588222" cy="4583514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Program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Python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pentru implementarea stivei cu ajutorul modulului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queue</a:t>
            </a:r>
            <a:b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</a:b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from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queue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import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LifoQueue</a:t>
            </a:r>
            <a:b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</a:br>
            <a:b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</a:b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Initializarea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stivei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stiva = 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LifoQueue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maxsize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=3) 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#initializam o stiva in care putem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adauga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maxim 3 elemente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stiva.qsize</a:t>
            </a:r>
            <a:r>
              <a:rPr kumimoji="0" lang="en-US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())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#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afisam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dimensiunea stivei care este zero , deoarece nu avem nici un element in stiva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#cu ajutorul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functiei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put()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adaugam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elemente in stiva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stiva.put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('a')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stiva.put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('b')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stiva.put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('c')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print("Full: ", 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stiva.full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()) 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cu ajutorul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functiei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full() verificam daca stiva este plina</a:t>
            </a:r>
            <a:b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print("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Size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: ", 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stiva.qsize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()) 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cu ajutorul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functiei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size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() verificam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marimea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stivei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#cu ajutorul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functiei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get() extragem elemente din stiva in ordinea LIFO</a:t>
            </a:r>
            <a:b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</a:br>
            <a:b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print('\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nElementele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extrase din lista sunt:')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stiva.get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())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stiva.get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())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stiva.get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())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print("\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nGoala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: ", 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stiva.empty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())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functia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empty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() va returna TRUE in cazul in care stiva este lipsita de elemente</a:t>
            </a:r>
            <a:b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</a:b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#sau FALSE in caz contrar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endParaRPr kumimoji="0" lang="ro-RO" altLang="ro-RO" sz="12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3828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D4204F-D855-458A-88DF-8665FA919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839865"/>
            <a:ext cx="10909640" cy="9049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5600"/>
              <a:t>Afisarea programului 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8F0F5C-984F-4CFB-BC1C-8D26FB2CEF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24" t="9771" b="5828"/>
          <a:stretch/>
        </p:blipFill>
        <p:spPr>
          <a:xfrm>
            <a:off x="2062450" y="2076934"/>
            <a:ext cx="8067099" cy="3941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755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4AC1D8-769D-4AB7-859C-0CFC6C3B41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0000"/>
          <a:stretch/>
        </p:blipFill>
        <p:spPr>
          <a:xfrm>
            <a:off x="21" y="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11D5CA-4AA3-4B02-955A-D16294753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/>
              <a:t>Problema pentru intelegerea conceptului lista</a:t>
            </a:r>
            <a:endParaRPr lang="ro-RO" sz="4000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1CA8A97F-67F0-4D5F-A850-0C30727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578" y="1802192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26F5F53-E08F-4FE4-8461-2DC0D59DA51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65578" y="2004446"/>
            <a:ext cx="10588222" cy="4488429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Program care reda utilizarea listei</a:t>
            </a:r>
            <a:b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</a:br>
            <a:b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</a:b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Crearea unei liste</a:t>
            </a:r>
            <a:b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List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= []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print("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Blank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List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: ") 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List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) 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#afisam lista vida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Crearea unei liste formata din numere</a:t>
            </a:r>
            <a:b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List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= [10, 20, 14]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print("\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nList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of 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numbers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: ")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List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) 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#afisam lista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Crearea unei liste de cuvinte pe care le accesam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utilizand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indexul</a:t>
            </a:r>
            <a:b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List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= ["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Geeks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", "For", "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Geeks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"]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print("\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nList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Items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: ")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List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[0])</a:t>
            </a:r>
            <a:r>
              <a:rPr kumimoji="0" lang="en-US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#afisam elementul cu indexul 0 din lista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List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[2])</a:t>
            </a:r>
            <a:r>
              <a:rPr kumimoji="0" lang="en-US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#afisam elementul cu indexul 2 din lista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Creaarea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unei liste 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multi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-dimensionale (</a:t>
            </a:r>
            <a:r>
              <a:rPr kumimoji="0" lang="ro-RO" altLang="ro-RO" sz="12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adica</a:t>
            </a:r>
            <a: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o matrice)</a:t>
            </a:r>
            <a:br>
              <a:rPr kumimoji="0" lang="ro-RO" altLang="ro-RO" sz="12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</a:b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List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= [['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Geeks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', 'For'], ['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Geeks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']]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print("\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nMulti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-Dimensional 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List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: ")</a:t>
            </a:r>
            <a:b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</a:t>
            </a:r>
            <a:r>
              <a:rPr kumimoji="0" lang="ro-RO" altLang="ro-RO" sz="12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List</a:t>
            </a:r>
            <a:r>
              <a:rPr kumimoji="0" lang="ro-RO" altLang="ro-RO" sz="12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)#afisarea listei</a:t>
            </a:r>
            <a:endParaRPr kumimoji="0" lang="ro-RO" altLang="ro-RO" sz="12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0762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8F1D58-8D60-40F5-87B0-7DB8DD0BE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839865"/>
            <a:ext cx="10909640" cy="9049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5600"/>
              <a:t>Afisare: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4E6240-AF7C-4810-9376-CECDA0BA5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102" t="12699" b="6554"/>
          <a:stretch/>
        </p:blipFill>
        <p:spPr>
          <a:xfrm>
            <a:off x="1928842" y="2010902"/>
            <a:ext cx="8329717" cy="3904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805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4B3145-B265-46C3-896F-B459C43FBC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8889" r="1" b="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F73402-3DD4-4A97-BE20-4A364736B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600"/>
              <a:t>Intelegerea conceptului lista</a:t>
            </a:r>
            <a:endParaRPr lang="ro-RO" sz="5600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1CA8A97F-67F0-4D5F-A850-0C30727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578" y="1802192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0061043-9256-4207-B607-1239ACC5AB0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65578" y="2004446"/>
            <a:ext cx="10588222" cy="4640713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ro-RO" altLang="ro-RO" sz="15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#Crearea unei liste cu numere in care se </a:t>
            </a:r>
            <a:r>
              <a:rPr kumimoji="0" lang="ro-RO" altLang="ro-RO" sz="15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gasesc</a:t>
            </a:r>
            <a:r>
              <a:rPr kumimoji="0" lang="ro-RO" altLang="ro-RO" sz="15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si dubluri</a:t>
            </a:r>
            <a:b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5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List</a:t>
            </a:r>
            <a: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= [1, 2, 4, 4, 3, 3, 3, 6, 5]</a:t>
            </a:r>
            <a:b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print("\</a:t>
            </a:r>
            <a:r>
              <a:rPr kumimoji="0" lang="ro-RO" altLang="ro-RO" sz="15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nLista</a:t>
            </a:r>
            <a: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formata din numere: ")</a:t>
            </a:r>
            <a:b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</a:t>
            </a:r>
            <a:r>
              <a:rPr kumimoji="0" lang="ro-RO" altLang="ro-RO" sz="15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List</a:t>
            </a:r>
            <a: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) </a:t>
            </a:r>
            <a:r>
              <a:rPr kumimoji="0" lang="ro-RO" altLang="ro-RO" sz="15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#afisarea listei</a:t>
            </a:r>
            <a:b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b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5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#Crearea unei liste in care avem elemente de tip </a:t>
            </a:r>
            <a:r>
              <a:rPr kumimoji="0" lang="ro-RO" altLang="ro-RO" sz="15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string</a:t>
            </a:r>
            <a:r>
              <a:rPr kumimoji="0" lang="ro-RO" altLang="ro-RO" sz="15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si elemente de tip </a:t>
            </a:r>
            <a:r>
              <a:rPr kumimoji="0" lang="ro-RO" altLang="ro-RO" sz="15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intreg</a:t>
            </a:r>
            <a:r>
              <a:rPr kumimoji="0" lang="ro-RO" altLang="ro-RO" sz="15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</a:t>
            </a:r>
            <a:b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5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List</a:t>
            </a:r>
            <a: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= [1, 2, '</a:t>
            </a:r>
            <a:r>
              <a:rPr kumimoji="0" lang="ro-RO" altLang="ro-RO" sz="15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Geeks</a:t>
            </a:r>
            <a: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', 4, 'For', 6, '</a:t>
            </a:r>
            <a:r>
              <a:rPr kumimoji="0" lang="ro-RO" altLang="ro-RO" sz="15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Geeks</a:t>
            </a:r>
            <a: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']</a:t>
            </a:r>
            <a:b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print("\</a:t>
            </a:r>
            <a:r>
              <a:rPr kumimoji="0" lang="ro-RO" altLang="ro-RO" sz="15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nLista</a:t>
            </a:r>
            <a: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care </a:t>
            </a:r>
            <a:r>
              <a:rPr kumimoji="0" lang="ro-RO" altLang="ro-RO" sz="15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contine</a:t>
            </a:r>
            <a: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elemente de diferite tipuri: ")</a:t>
            </a:r>
            <a:b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</a:t>
            </a:r>
            <a:r>
              <a:rPr kumimoji="0" lang="ro-RO" altLang="ro-RO" sz="15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List</a:t>
            </a:r>
            <a: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)</a:t>
            </a:r>
            <a:r>
              <a:rPr kumimoji="0" lang="en-US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</a:t>
            </a:r>
            <a:r>
              <a:rPr kumimoji="0" lang="ro-RO" altLang="ro-RO" sz="15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#afisarea listei</a:t>
            </a:r>
            <a:b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b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5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Crearea unei liste</a:t>
            </a:r>
            <a:b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List1 = [] </a:t>
            </a:r>
            <a:b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</a:t>
            </a:r>
            <a:r>
              <a:rPr kumimoji="0" lang="ro-RO" altLang="ro-RO" sz="15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len</a:t>
            </a:r>
            <a: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(List1)) #afisam lungimea ei</a:t>
            </a:r>
            <a:b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b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5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 Crearea unei </a:t>
            </a:r>
            <a:r>
              <a:rPr kumimoji="0" lang="ro-RO" altLang="ro-RO" sz="1500" b="0" i="1" u="none" strike="noStrike" cap="none" normalizeH="0" baseline="0" dirty="0" err="1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lsite</a:t>
            </a:r>
            <a:r>
              <a:rPr kumimoji="0" lang="ro-RO" altLang="ro-RO" sz="15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 de numere</a:t>
            </a:r>
            <a:b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List2 = [10, 20, 14]</a:t>
            </a:r>
            <a:b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print(</a:t>
            </a:r>
            <a:r>
              <a:rPr kumimoji="0" lang="ro-RO" altLang="ro-RO" sz="15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len</a:t>
            </a:r>
            <a:r>
              <a:rPr kumimoji="0" lang="ro-RO" altLang="ro-RO" sz="15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(List2)) </a:t>
            </a:r>
            <a:r>
              <a:rPr kumimoji="0" lang="ro-RO" altLang="ro-RO" sz="1500" b="0" i="1" u="none" strike="noStrike" cap="none" normalizeH="0" baseline="0" dirty="0">
                <a:ln>
                  <a:noFill/>
                </a:ln>
                <a:solidFill>
                  <a:schemeClr val="tx1">
                    <a:lumMod val="65000"/>
                  </a:schemeClr>
                </a:solidFill>
                <a:effectLst/>
                <a:latin typeface="JetBrains Mono"/>
              </a:rPr>
              <a:t>#afisarea lungimii ei </a:t>
            </a:r>
            <a:endParaRPr kumimoji="0" lang="ro-RO" altLang="ro-RO" sz="1500" b="0" i="1" u="none" strike="noStrike" cap="none" normalizeH="0" baseline="0" dirty="0">
              <a:ln>
                <a:noFill/>
              </a:ln>
              <a:solidFill>
                <a:schemeClr val="tx1">
                  <a:lumMod val="6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2441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7A72C3-E781-4230-AFC6-F28CB6DB5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839865"/>
            <a:ext cx="10909640" cy="9049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5600"/>
              <a:t>Afisarea: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331C4D-A6E8-4661-BD58-A76919A0E4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33" t="24882" b="4166"/>
          <a:stretch/>
        </p:blipFill>
        <p:spPr>
          <a:xfrm>
            <a:off x="1340722" y="2121117"/>
            <a:ext cx="9505957" cy="3904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805812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LightSeed_2SEEDS">
      <a:dk1>
        <a:srgbClr val="000000"/>
      </a:dk1>
      <a:lt1>
        <a:srgbClr val="FFFFFF"/>
      </a:lt1>
      <a:dk2>
        <a:srgbClr val="233A3D"/>
      </a:dk2>
      <a:lt2>
        <a:srgbClr val="E8E4E2"/>
      </a:lt2>
      <a:accent1>
        <a:srgbClr val="62A6D7"/>
      </a:accent1>
      <a:accent2>
        <a:srgbClr val="60AEAE"/>
      </a:accent2>
      <a:accent3>
        <a:srgbClr val="7E8EDE"/>
      </a:accent3>
      <a:accent4>
        <a:srgbClr val="D7626D"/>
      </a:accent4>
      <a:accent5>
        <a:srgbClr val="DA906E"/>
      </a:accent5>
      <a:accent6>
        <a:srgbClr val="BBA055"/>
      </a:accent6>
      <a:hlink>
        <a:srgbClr val="A37859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TM03457510[[fn=Savon]]</Template>
  <TotalTime>301</TotalTime>
  <Words>794</Words>
  <Application>Microsoft Office PowerPoint</Application>
  <PresentationFormat>Widescreen</PresentationFormat>
  <Paragraphs>17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JetBrains Mono</vt:lpstr>
      <vt:lpstr>Modern Love</vt:lpstr>
      <vt:lpstr>Tempus Sans ITC</vt:lpstr>
      <vt:lpstr>The Hand</vt:lpstr>
      <vt:lpstr>SketchyVTI</vt:lpstr>
      <vt:lpstr>Exemple de algoritmi  - Liste și stive</vt:lpstr>
      <vt:lpstr>Problema pentru a intelege  conceptul stiva</vt:lpstr>
      <vt:lpstr>Ce afiseaza programul :</vt:lpstr>
      <vt:lpstr> Implementarea stivei cu ajutorul queue</vt:lpstr>
      <vt:lpstr>Afisarea programului :</vt:lpstr>
      <vt:lpstr>Problema pentru intelegerea conceptului lista</vt:lpstr>
      <vt:lpstr>Afisare:</vt:lpstr>
      <vt:lpstr>Intelegerea conceptului lista</vt:lpstr>
      <vt:lpstr>Afisarea: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Exemple de algoritmi  - Liste și stive</dc:title>
  <dc:creator>Silvia Danciu</dc:creator>
  <cp:lastModifiedBy>Silvia Danciu</cp:lastModifiedBy>
  <cp:revision>16</cp:revision>
  <dcterms:created xsi:type="dcterms:W3CDTF">2022-02-28T14:56:35Z</dcterms:created>
  <dcterms:modified xsi:type="dcterms:W3CDTF">2022-04-18T12:44:17Z</dcterms:modified>
</cp:coreProperties>
</file>

<file path=docProps/thumbnail.jpeg>
</file>